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4" r:id="rId2"/>
    <p:sldId id="262" r:id="rId3"/>
    <p:sldId id="335" r:id="rId4"/>
    <p:sldId id="337" r:id="rId5"/>
    <p:sldId id="338" r:id="rId6"/>
    <p:sldId id="339" r:id="rId7"/>
  </p:sldIdLst>
  <p:sldSz cx="9144000" cy="6858000" type="screen4x3"/>
  <p:notesSz cx="6858000" cy="9698038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99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2A4E6-BB3A-4BB5-B435-52A9229A57FA}" type="datetimeFigureOut">
              <a:rPr lang="en-GB" smtClean="0"/>
              <a:t>26/06/2015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A070-C0B9-4528-AB0F-632D617DA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77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658C1-BAAB-4EC2-B4F6-A79AAA9B5243}" type="datetimeFigureOut">
              <a:rPr lang="en-GB" smtClean="0"/>
              <a:t>26/06/2015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727075"/>
            <a:ext cx="4848225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06568"/>
            <a:ext cx="5486400" cy="4364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11453"/>
            <a:ext cx="2971800" cy="484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11453"/>
            <a:ext cx="2971800" cy="484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13905-B1AD-48F6-BF79-5EBEA767C7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7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DAFD-AF5C-4E76-BB02-DF98D10EF304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BFA0-CF91-44F0-9F6B-B77F81E820BD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4873-7E14-4BB8-881D-BF6B05DAB2AD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29A5-076E-47EA-BAB3-770DA5F873D3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615F-61B5-4B99-8875-9A80C1B39FDC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9047-488E-456F-AC88-2F5BDF5B3645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B1A7-30CE-4FBB-B2A2-91E4BCC267BD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27F7-3B1C-4FDB-9C19-8B3242BE65F6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E640-76C9-438A-A243-F5CBC195BBA1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26B7-C6F5-4108-937C-2D88A967F017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2AD4-B838-482A-9C35-F244D7CE78F0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3F7A-2355-4F00-82F4-78E6319C9C29}" type="datetime1">
              <a:rPr lang="en-GB" smtClean="0"/>
              <a:t>26/06/2015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3541-2111-42BD-A28D-8D0600D3B0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197552"/>
              </p:ext>
            </p:extLst>
          </p:nvPr>
        </p:nvGraphicFramePr>
        <p:xfrm>
          <a:off x="323528" y="243384"/>
          <a:ext cx="8352928" cy="6281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redstavitev" r:id="rId3" imgW="3718510" imgH="2788764" progId="PowerPoint.Show.12">
                  <p:embed/>
                </p:oleObj>
              </mc:Choice>
              <mc:Fallback>
                <p:oleObj name="Predstavitev" r:id="rId3" imgW="3718510" imgH="2788764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243384"/>
                        <a:ext cx="8352928" cy="6281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52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84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pPr algn="r"/>
            <a:r>
              <a:rPr lang="en-GB" sz="4000" dirty="0" smtClean="0"/>
              <a:t>Starting point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sl-SI" sz="2800" b="1" dirty="0" smtClean="0"/>
              <a:t>U</a:t>
            </a:r>
            <a:r>
              <a:rPr lang="en-US" sz="2800" b="1" dirty="0" err="1" smtClean="0"/>
              <a:t>niversities</a:t>
            </a:r>
            <a:r>
              <a:rPr lang="en-US" sz="2800" b="1" dirty="0" smtClean="0"/>
              <a:t> </a:t>
            </a:r>
            <a:r>
              <a:rPr lang="en-US" sz="2800" b="1" dirty="0"/>
              <a:t>serve the society as a whole – full range of </a:t>
            </a:r>
            <a:r>
              <a:rPr lang="en-US" sz="2800" b="1" dirty="0" smtClean="0"/>
              <a:t>purposes</a:t>
            </a:r>
            <a:r>
              <a:rPr lang="sl-SI" sz="2800" b="1" dirty="0" smtClean="0"/>
              <a:t>:</a:t>
            </a:r>
            <a:endParaRPr lang="en-US" sz="2800" b="1" dirty="0"/>
          </a:p>
          <a:p>
            <a:pPr>
              <a:buClr>
                <a:srgbClr val="92D050"/>
              </a:buClr>
            </a:pPr>
            <a:r>
              <a:rPr lang="en-US" sz="2800" dirty="0"/>
              <a:t>preparing students for life as active citizens in a democratic </a:t>
            </a:r>
            <a:r>
              <a:rPr lang="en-US" sz="2800" dirty="0" smtClean="0"/>
              <a:t>society</a:t>
            </a:r>
            <a:r>
              <a:rPr lang="sl-SI" sz="2800" dirty="0"/>
              <a:t>;</a:t>
            </a:r>
            <a:endParaRPr lang="en-US" sz="2800" dirty="0"/>
          </a:p>
          <a:p>
            <a:pPr>
              <a:buClr>
                <a:srgbClr val="92D050"/>
              </a:buClr>
            </a:pPr>
            <a:r>
              <a:rPr lang="en-US" sz="2800" dirty="0"/>
              <a:t>preparing students for their future careers and enabling their personal </a:t>
            </a:r>
            <a:r>
              <a:rPr lang="en-US" sz="2800" dirty="0" smtClean="0"/>
              <a:t>development</a:t>
            </a:r>
            <a:r>
              <a:rPr lang="sl-SI" sz="2800" dirty="0" smtClean="0"/>
              <a:t>;</a:t>
            </a:r>
            <a:endParaRPr lang="en-US" sz="2800" dirty="0"/>
          </a:p>
          <a:p>
            <a:pPr>
              <a:buClr>
                <a:srgbClr val="92D050"/>
              </a:buClr>
            </a:pPr>
            <a:r>
              <a:rPr lang="en-US" sz="2800" dirty="0"/>
              <a:t>creating and maintaining a broad, advanced knowledge </a:t>
            </a:r>
            <a:r>
              <a:rPr lang="en-US" sz="2800" dirty="0" smtClean="0"/>
              <a:t>base</a:t>
            </a:r>
            <a:r>
              <a:rPr lang="sl-SI" sz="2800" dirty="0" smtClean="0"/>
              <a:t>;</a:t>
            </a:r>
            <a:endParaRPr lang="en-US" sz="2800" dirty="0"/>
          </a:p>
          <a:p>
            <a:pPr>
              <a:buClr>
                <a:srgbClr val="92D050"/>
              </a:buClr>
            </a:pPr>
            <a:r>
              <a:rPr lang="en-US" sz="2800" dirty="0"/>
              <a:t>stimulating research and innovation.</a:t>
            </a:r>
          </a:p>
          <a:p>
            <a:pPr marL="0" indent="0">
              <a:buClr>
                <a:srgbClr val="92D050"/>
              </a:buClr>
              <a:buNone/>
            </a:pPr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pPr algn="r"/>
            <a:r>
              <a:rPr lang="sl-SI" sz="4000" dirty="0" smtClean="0"/>
              <a:t>MCU </a:t>
            </a:r>
            <a:r>
              <a:rPr lang="en-GB" sz="4000" dirty="0" smtClean="0"/>
              <a:t>and students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137323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en-GB" sz="2800" dirty="0" smtClean="0"/>
              <a:t>To preserve freedom in research and teaching, the instruments appropriate to realise that freedom must be made available to </a:t>
            </a:r>
            <a:r>
              <a:rPr lang="en-GB" sz="2800" u="sng" dirty="0" smtClean="0"/>
              <a:t>all members of the university community</a:t>
            </a:r>
            <a:r>
              <a:rPr lang="sl-SI" sz="2800" dirty="0" smtClean="0"/>
              <a:t>.</a:t>
            </a:r>
            <a:endParaRPr lang="en-GB" sz="2800" dirty="0" smtClean="0"/>
          </a:p>
          <a:p>
            <a:pPr>
              <a:buClr>
                <a:srgbClr val="92D050"/>
              </a:buClr>
            </a:pPr>
            <a:r>
              <a:rPr lang="en-GB" sz="2800" dirty="0" smtClean="0"/>
              <a:t>Each university must</a:t>
            </a:r>
            <a:r>
              <a:rPr lang="sl-SI" sz="2800" dirty="0" smtClean="0"/>
              <a:t> – </a:t>
            </a:r>
            <a:r>
              <a:rPr lang="en-GB" sz="2800" dirty="0" smtClean="0"/>
              <a:t>with due allowance for particular circumstances</a:t>
            </a:r>
            <a:r>
              <a:rPr lang="sl-SI" sz="2800" dirty="0" smtClean="0"/>
              <a:t> -</a:t>
            </a:r>
            <a:r>
              <a:rPr lang="en-GB" sz="2800" dirty="0" smtClean="0"/>
              <a:t> ensure</a:t>
            </a:r>
            <a:r>
              <a:rPr lang="sl-SI" sz="2800" dirty="0" smtClean="0"/>
              <a:t> </a:t>
            </a:r>
            <a:r>
              <a:rPr lang="en-GB" sz="2800" dirty="0" smtClean="0"/>
              <a:t>that its students‘ freedoms are safeguarded, and that they enjoy concessions in which they can acquire the culture and training which it is their purpose to possess</a:t>
            </a:r>
            <a:r>
              <a:rPr lang="sl-SI" sz="2800" dirty="0"/>
              <a:t>.</a:t>
            </a:r>
            <a:endParaRPr lang="en-GB" sz="2800" dirty="0" smtClean="0"/>
          </a:p>
          <a:p>
            <a:pPr>
              <a:buClr>
                <a:srgbClr val="92D050"/>
              </a:buClr>
            </a:pPr>
            <a:endParaRPr lang="en-US" sz="2400" dirty="0"/>
          </a:p>
          <a:p>
            <a:pPr marL="0" indent="0">
              <a:buClr>
                <a:srgbClr val="92D050"/>
              </a:buClr>
              <a:buNone/>
            </a:pPr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sz="4000" dirty="0" smtClean="0"/>
              <a:t>What is happening </a:t>
            </a:r>
            <a:br>
              <a:rPr lang="en-GB" sz="4000" dirty="0" smtClean="0"/>
            </a:br>
            <a:r>
              <a:rPr lang="en-GB" sz="4000" dirty="0" smtClean="0"/>
              <a:t>now</a:t>
            </a:r>
            <a:r>
              <a:rPr lang="sl-SI" sz="4000" dirty="0" smtClean="0"/>
              <a:t>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993307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en-GB" sz="2800" dirty="0" smtClean="0"/>
              <a:t>Students as numbers </a:t>
            </a:r>
            <a:r>
              <a:rPr lang="sl-SI" sz="2800" dirty="0" smtClean="0"/>
              <a:t>- </a:t>
            </a:r>
            <a:r>
              <a:rPr lang="sl-SI" sz="2800" dirty="0"/>
              <a:t>m</a:t>
            </a:r>
            <a:r>
              <a:rPr lang="en-GB" sz="2800" dirty="0"/>
              <a:t>assification of higher </a:t>
            </a:r>
            <a:r>
              <a:rPr lang="en-GB" sz="2800" dirty="0" smtClean="0"/>
              <a:t>education</a:t>
            </a:r>
            <a:endParaRPr lang="sl-SI" sz="2800" dirty="0"/>
          </a:p>
          <a:p>
            <a:pPr>
              <a:buClr>
                <a:srgbClr val="92D050"/>
              </a:buClr>
            </a:pPr>
            <a:endParaRPr lang="en-GB" sz="1400" dirty="0"/>
          </a:p>
          <a:p>
            <a:pPr>
              <a:buClr>
                <a:srgbClr val="92D050"/>
              </a:buClr>
            </a:pPr>
            <a:r>
              <a:rPr lang="en-GB" sz="2800" dirty="0" smtClean="0"/>
              <a:t>Focus on employability </a:t>
            </a:r>
            <a:r>
              <a:rPr lang="sl-SI" sz="2800" dirty="0" smtClean="0"/>
              <a:t>– </a:t>
            </a:r>
            <a:r>
              <a:rPr lang="en-GB" sz="2800" dirty="0" smtClean="0"/>
              <a:t>where is critical thinking and democratic culture?</a:t>
            </a:r>
            <a:endParaRPr lang="sl-SI" sz="2800" dirty="0" smtClean="0"/>
          </a:p>
          <a:p>
            <a:pPr>
              <a:buClr>
                <a:srgbClr val="92D050"/>
              </a:buClr>
            </a:pPr>
            <a:endParaRPr lang="en-GB" sz="1400" dirty="0" smtClean="0"/>
          </a:p>
          <a:p>
            <a:pPr>
              <a:buClr>
                <a:srgbClr val="92D050"/>
              </a:buClr>
            </a:pPr>
            <a:r>
              <a:rPr lang="en-GB" sz="2800" dirty="0" smtClean="0"/>
              <a:t>Financial</a:t>
            </a:r>
            <a:r>
              <a:rPr lang="sl-SI" sz="2800" dirty="0" smtClean="0"/>
              <a:t> </a:t>
            </a:r>
            <a:r>
              <a:rPr lang="en-GB" sz="2800" dirty="0" smtClean="0"/>
              <a:t>pressures</a:t>
            </a:r>
            <a:r>
              <a:rPr lang="sl-SI" sz="2800" dirty="0" smtClean="0"/>
              <a:t> – </a:t>
            </a:r>
            <a:r>
              <a:rPr lang="en-GB" sz="2800" dirty="0" smtClean="0"/>
              <a:t>can students really focus on studying?</a:t>
            </a:r>
          </a:p>
          <a:p>
            <a:pPr>
              <a:buClr>
                <a:srgbClr val="92D050"/>
              </a:buClr>
            </a:pPr>
            <a:endParaRPr lang="en-US" sz="2400" dirty="0"/>
          </a:p>
          <a:p>
            <a:pPr>
              <a:buClr>
                <a:srgbClr val="92D050"/>
              </a:buClr>
            </a:pPr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sz="4000" dirty="0" smtClean="0"/>
              <a:t>Students: partners or customers</a:t>
            </a:r>
            <a:r>
              <a:rPr lang="sl-SI" sz="4000" dirty="0" smtClean="0"/>
              <a:t>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137323"/>
          </a:xfrm>
        </p:spPr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en-GB" sz="2800" dirty="0" smtClean="0"/>
              <a:t>Students are a part of the academic community</a:t>
            </a:r>
            <a:r>
              <a:rPr lang="sl-SI" sz="2800" dirty="0" smtClean="0"/>
              <a:t>: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GB" sz="2800" dirty="0" smtClean="0"/>
              <a:t>Student voice need</a:t>
            </a:r>
            <a:r>
              <a:rPr lang="sl-SI" sz="2800" dirty="0" smtClean="0"/>
              <a:t>s</a:t>
            </a:r>
            <a:r>
              <a:rPr lang="en-GB" sz="2800" dirty="0" smtClean="0"/>
              <a:t> to be heard</a:t>
            </a:r>
            <a:r>
              <a:rPr lang="sl-SI" sz="2800" dirty="0" smtClean="0"/>
              <a:t>;</a:t>
            </a:r>
            <a:endParaRPr lang="en-GB" sz="2800" dirty="0" smtClean="0"/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GB" sz="2800" dirty="0" smtClean="0"/>
              <a:t>Participation in decision-making processes</a:t>
            </a:r>
            <a:r>
              <a:rPr lang="sl-SI" sz="2800" dirty="0" smtClean="0"/>
              <a:t> at </a:t>
            </a:r>
            <a:r>
              <a:rPr lang="en-GB" sz="2800" dirty="0" smtClean="0"/>
              <a:t>all levels and in all decisions</a:t>
            </a:r>
            <a:r>
              <a:rPr lang="sl-SI" sz="2800" dirty="0" smtClean="0"/>
              <a:t>;</a:t>
            </a:r>
            <a:endParaRPr lang="en-GB" sz="2800" dirty="0" smtClean="0"/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GB" sz="2800" dirty="0" smtClean="0"/>
              <a:t>Autonomy of student organisations</a:t>
            </a:r>
            <a:r>
              <a:rPr lang="sl-SI" sz="2800" dirty="0" smtClean="0"/>
              <a:t>.</a:t>
            </a:r>
            <a:endParaRPr lang="en-GB" sz="2800" dirty="0" smtClean="0"/>
          </a:p>
          <a:p>
            <a:pPr>
              <a:buClr>
                <a:srgbClr val="92D050"/>
              </a:buClr>
            </a:pPr>
            <a:endParaRPr lang="en-GB" sz="2800" dirty="0" smtClean="0"/>
          </a:p>
          <a:p>
            <a:pPr>
              <a:buClr>
                <a:srgbClr val="92D050"/>
              </a:buClr>
            </a:pPr>
            <a:endParaRPr lang="en-GB" sz="2800" dirty="0" smtClean="0"/>
          </a:p>
          <a:p>
            <a:pPr>
              <a:buClr>
                <a:srgbClr val="92D050"/>
              </a:buClr>
            </a:pPr>
            <a:endParaRPr lang="sl-SI" sz="2800" dirty="0"/>
          </a:p>
          <a:p>
            <a:pPr marL="0" indent="0">
              <a:buClr>
                <a:srgbClr val="92D050"/>
              </a:buClr>
              <a:buNone/>
            </a:pPr>
            <a:endParaRPr lang="sl-SI" sz="2800" dirty="0" smtClean="0"/>
          </a:p>
          <a:p>
            <a:pPr>
              <a:buClr>
                <a:srgbClr val="92D050"/>
              </a:buClr>
            </a:pPr>
            <a:endParaRPr lang="en-GB" sz="2800" dirty="0" smtClean="0"/>
          </a:p>
          <a:p>
            <a:pPr>
              <a:buClr>
                <a:srgbClr val="92D050"/>
              </a:buClr>
            </a:pPr>
            <a:endParaRPr lang="sl-SI" sz="2800" dirty="0" smtClean="0"/>
          </a:p>
          <a:p>
            <a:pPr>
              <a:buClr>
                <a:srgbClr val="92D050"/>
              </a:buClr>
            </a:pPr>
            <a:endParaRPr lang="en-US" sz="2800" dirty="0"/>
          </a:p>
          <a:p>
            <a:pPr>
              <a:buClr>
                <a:srgbClr val="92D050"/>
              </a:buClr>
            </a:pP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sl-SI" sz="4000" dirty="0" err="1" smtClean="0"/>
              <a:t>What</a:t>
            </a:r>
            <a:r>
              <a:rPr lang="sl-SI" sz="4000" dirty="0" smtClean="0"/>
              <a:t> </a:t>
            </a:r>
            <a:r>
              <a:rPr lang="sl-SI" sz="4000" dirty="0" err="1" smtClean="0"/>
              <a:t>needs</a:t>
            </a:r>
            <a:r>
              <a:rPr lang="sl-SI" sz="4000" dirty="0" smtClean="0"/>
              <a:t> to </a:t>
            </a:r>
            <a:r>
              <a:rPr lang="sl-SI" sz="4000" dirty="0" err="1" smtClean="0"/>
              <a:t>be</a:t>
            </a:r>
            <a:r>
              <a:rPr lang="sl-SI" sz="4000" dirty="0" smtClean="0"/>
              <a:t> </a:t>
            </a:r>
            <a:br>
              <a:rPr lang="sl-SI" sz="4000" dirty="0" smtClean="0"/>
            </a:br>
            <a:r>
              <a:rPr lang="sl-SI" sz="4000" dirty="0" smtClean="0"/>
              <a:t>done?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17101"/>
            <a:ext cx="8229600" cy="4952259"/>
          </a:xfrm>
        </p:spPr>
        <p:txBody>
          <a:bodyPr>
            <a:normAutofit lnSpcReduction="10000"/>
          </a:bodyPr>
          <a:lstStyle/>
          <a:p>
            <a:pPr>
              <a:buClr>
                <a:srgbClr val="92D050"/>
              </a:buClr>
            </a:pPr>
            <a:r>
              <a:rPr lang="en-GB" sz="2800" dirty="0" smtClean="0"/>
              <a:t>Partnership </a:t>
            </a:r>
            <a:r>
              <a:rPr lang="sl-SI" sz="2800" dirty="0" err="1" smtClean="0"/>
              <a:t>for</a:t>
            </a:r>
            <a:r>
              <a:rPr lang="sl-SI" sz="2800" dirty="0" smtClean="0"/>
              <a:t> </a:t>
            </a:r>
            <a:r>
              <a:rPr lang="sl-SI" sz="2800" dirty="0" err="1" smtClean="0"/>
              <a:t>sustainability</a:t>
            </a:r>
            <a:r>
              <a:rPr lang="sl-SI" sz="2800" dirty="0" smtClean="0"/>
              <a:t> </a:t>
            </a:r>
            <a:r>
              <a:rPr lang="en-GB" sz="2800" dirty="0" smtClean="0"/>
              <a:t>– </a:t>
            </a:r>
            <a:r>
              <a:rPr lang="sl-SI" sz="2800" dirty="0" err="1" smtClean="0"/>
              <a:t>academic</a:t>
            </a:r>
            <a:r>
              <a:rPr lang="sl-SI" sz="2800" dirty="0" err="1" smtClean="0"/>
              <a:t>s</a:t>
            </a:r>
            <a:r>
              <a:rPr lang="sl-SI" sz="2800" dirty="0" smtClean="0"/>
              <a:t> </a:t>
            </a:r>
            <a:r>
              <a:rPr lang="en-GB" sz="2800" dirty="0" smtClean="0"/>
              <a:t>must </a:t>
            </a:r>
            <a:r>
              <a:rPr lang="en-GB" sz="2800" dirty="0" smtClean="0"/>
              <a:t>work together with their students in the </a:t>
            </a:r>
            <a:r>
              <a:rPr lang="en-GB" sz="2800" dirty="0" smtClean="0"/>
              <a:t>fight</a:t>
            </a:r>
            <a:r>
              <a:rPr lang="sl-SI" sz="2800" dirty="0" smtClean="0"/>
              <a:t> </a:t>
            </a:r>
            <a:r>
              <a:rPr lang="sl-SI" sz="2800" dirty="0" err="1" smtClean="0"/>
              <a:t>against</a:t>
            </a:r>
            <a:r>
              <a:rPr lang="sl-SI" sz="2800" dirty="0" smtClean="0"/>
              <a:t> </a:t>
            </a:r>
            <a:r>
              <a:rPr lang="sl-SI" sz="2800" dirty="0" err="1" smtClean="0"/>
              <a:t>financial</a:t>
            </a:r>
            <a:r>
              <a:rPr lang="sl-SI" sz="2800" dirty="0" smtClean="0"/>
              <a:t> </a:t>
            </a:r>
            <a:r>
              <a:rPr lang="sl-SI" sz="2800" dirty="0" err="1" smtClean="0"/>
              <a:t>cuts</a:t>
            </a:r>
            <a:r>
              <a:rPr lang="sl-SI" sz="2800" dirty="0"/>
              <a:t> </a:t>
            </a:r>
            <a:r>
              <a:rPr lang="sl-SI" sz="2800" dirty="0" err="1" smtClean="0"/>
              <a:t>etc</a:t>
            </a:r>
            <a:r>
              <a:rPr lang="sl-SI" sz="2800" dirty="0" smtClean="0"/>
              <a:t>.</a:t>
            </a:r>
            <a:endParaRPr lang="sl-SI" sz="2800" dirty="0" smtClean="0"/>
          </a:p>
          <a:p>
            <a:pPr>
              <a:buClr>
                <a:srgbClr val="92D050"/>
              </a:buClr>
            </a:pPr>
            <a:endParaRPr lang="en-GB" sz="1400" dirty="0" smtClean="0"/>
          </a:p>
          <a:p>
            <a:pPr>
              <a:buClr>
                <a:srgbClr val="92D050"/>
              </a:buClr>
            </a:pPr>
            <a:r>
              <a:rPr lang="en-GB" sz="2800" dirty="0" smtClean="0"/>
              <a:t>More student participation – formal representation in decision-making bodies</a:t>
            </a:r>
          </a:p>
          <a:p>
            <a:pPr>
              <a:buClr>
                <a:srgbClr val="92D050"/>
              </a:buClr>
            </a:pPr>
            <a:endParaRPr lang="en-GB" sz="1400" dirty="0" smtClean="0"/>
          </a:p>
          <a:p>
            <a:pPr>
              <a:buClr>
                <a:srgbClr val="92D050"/>
              </a:buClr>
            </a:pPr>
            <a:r>
              <a:rPr lang="sl-SI" sz="2800" dirty="0" err="1" smtClean="0"/>
              <a:t>Curriculum</a:t>
            </a:r>
            <a:r>
              <a:rPr lang="sl-SI" sz="2800" dirty="0" smtClean="0"/>
              <a:t> </a:t>
            </a:r>
            <a:r>
              <a:rPr lang="sl-SI" sz="2800" dirty="0" err="1" smtClean="0"/>
              <a:t>should</a:t>
            </a:r>
            <a:r>
              <a:rPr lang="sl-SI" sz="2800" smtClean="0"/>
              <a:t> f</a:t>
            </a:r>
            <a:r>
              <a:rPr lang="en-GB" sz="2800" smtClean="0"/>
              <a:t>ocus</a:t>
            </a:r>
            <a:r>
              <a:rPr lang="en-GB" sz="2800" dirty="0" smtClean="0"/>
              <a:t> </a:t>
            </a:r>
            <a:r>
              <a:rPr lang="en-GB" sz="2800" dirty="0" smtClean="0"/>
              <a:t>on a broad range of competences</a:t>
            </a:r>
            <a:r>
              <a:rPr lang="sl-SI" sz="2800" dirty="0" smtClean="0"/>
              <a:t>, </a:t>
            </a:r>
            <a:r>
              <a:rPr lang="en-GB" sz="2800" dirty="0" smtClean="0"/>
              <a:t>including critical thinking and democratic participation</a:t>
            </a:r>
          </a:p>
          <a:p>
            <a:pPr>
              <a:buClr>
                <a:srgbClr val="92D050"/>
              </a:buClr>
            </a:pPr>
            <a:endParaRPr lang="sl-SI" sz="1400" dirty="0" smtClean="0"/>
          </a:p>
          <a:p>
            <a:pPr>
              <a:buClr>
                <a:srgbClr val="92D050"/>
              </a:buClr>
            </a:pPr>
            <a:r>
              <a:rPr lang="en-GB" sz="2800" dirty="0" smtClean="0"/>
              <a:t>Students as actors for social change – how can universities</a:t>
            </a:r>
            <a:r>
              <a:rPr lang="sl-SI" sz="2800" dirty="0" smtClean="0"/>
              <a:t> </a:t>
            </a:r>
            <a:r>
              <a:rPr lang="en-GB" sz="2800" dirty="0" smtClean="0"/>
              <a:t>support</a:t>
            </a:r>
            <a:r>
              <a:rPr lang="sl-SI" sz="2800" dirty="0" smtClean="0"/>
              <a:t> </a:t>
            </a:r>
            <a:r>
              <a:rPr lang="sl-SI" sz="2800" dirty="0" err="1" smtClean="0"/>
              <a:t>them</a:t>
            </a:r>
            <a:r>
              <a:rPr lang="sl-SI" sz="2800" dirty="0" smtClean="0"/>
              <a:t>?</a:t>
            </a:r>
            <a:endParaRPr lang="en-GB" sz="2800" dirty="0" smtClean="0"/>
          </a:p>
          <a:p>
            <a:pPr>
              <a:buClr>
                <a:srgbClr val="92D050"/>
              </a:buClr>
            </a:pPr>
            <a:endParaRPr lang="en-US" sz="2400" dirty="0"/>
          </a:p>
          <a:p>
            <a:pPr>
              <a:buClr>
                <a:srgbClr val="92D050"/>
              </a:buClr>
            </a:pPr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is is the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esentation Titl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3 jld presentation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 jld presentation 5</Template>
  <TotalTime>270</TotalTime>
  <Words>270</Words>
  <Application>Microsoft Office PowerPoint</Application>
  <PresentationFormat>Diaprojekcija na zaslonu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8" baseType="lpstr">
      <vt:lpstr>3 jld presentation 5</vt:lpstr>
      <vt:lpstr>Predstavitev</vt:lpstr>
      <vt:lpstr>PowerPointova predstavitev</vt:lpstr>
      <vt:lpstr>Starting point</vt:lpstr>
      <vt:lpstr>MCU and students</vt:lpstr>
      <vt:lpstr>What is happening  now?</vt:lpstr>
      <vt:lpstr>Students: partners or customers?</vt:lpstr>
      <vt:lpstr>What needs to be  done?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AUTONOMY and PUBLIC ACCOUNTABILITY  Analysis of Assignments and Issues Emerging for Exploration</dc:title>
  <dc:creator>David</dc:creator>
  <cp:lastModifiedBy>uporabnik</cp:lastModifiedBy>
  <cp:revision>35</cp:revision>
  <cp:lastPrinted>2014-10-26T16:55:28Z</cp:lastPrinted>
  <dcterms:created xsi:type="dcterms:W3CDTF">2014-06-08T12:57:22Z</dcterms:created>
  <dcterms:modified xsi:type="dcterms:W3CDTF">2015-06-26T08:36:55Z</dcterms:modified>
</cp:coreProperties>
</file>